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7559675" cx="10691800"/>
  <p:notesSz cx="6735750" cy="9866300"/>
  <p:embeddedFontLst>
    <p:embeddedFont>
      <p:font typeface="M PLUS 1"/>
      <p:regular r:id="rId6"/>
      <p:bold r:id="rId7"/>
    </p:embeddedFont>
    <p:embeddedFont>
      <p:font typeface="Quattrocento Sans"/>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 roundtripDataSignature="AMtx7mhXNkoSRfAHKx1jWGXWxl9yZmHc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font" Target="fonts/QuattrocentoSans-boldItalic.fntdata"/><Relationship Id="rId10" Type="http://schemas.openxmlformats.org/officeDocument/2006/relationships/font" Target="fonts/QuattrocentoSans-italic.fntdata"/><Relationship Id="rId12"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QuattrocentoSans-bold.fntdata"/><Relationship Id="rId5" Type="http://schemas.openxmlformats.org/officeDocument/2006/relationships/slide" Target="slides/slide1.xml"/><Relationship Id="rId6" Type="http://schemas.openxmlformats.org/officeDocument/2006/relationships/font" Target="fonts/MPLUS1-regular.fntdata"/><Relationship Id="rId7" Type="http://schemas.openxmlformats.org/officeDocument/2006/relationships/font" Target="fonts/MPLUS1-bold.fntdata"/><Relationship Id="rId8" Type="http://schemas.openxmlformats.org/officeDocument/2006/relationships/font" Target="fonts/QuattrocentoSan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1" y="0"/>
            <a:ext cx="2918621" cy="493237"/>
          </a:xfrm>
          <a:prstGeom prst="rect">
            <a:avLst/>
          </a:prstGeom>
          <a:noFill/>
          <a:ln>
            <a:noFill/>
          </a:ln>
        </p:spPr>
        <p:txBody>
          <a:bodyPr anchorCtr="0" anchor="t" bIns="45300" lIns="90625" spcFirstLastPara="1" rIns="90625" wrap="square" tIns="45300">
            <a:noAutofit/>
          </a:bodyPr>
          <a:lstStyle>
            <a:lvl1pPr lvl="0" marR="0" rtl="0" algn="l">
              <a:lnSpc>
                <a:spcPct val="100000"/>
              </a:lnSpc>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17142" y="0"/>
            <a:ext cx="2918621" cy="493237"/>
          </a:xfrm>
          <a:prstGeom prst="rect">
            <a:avLst/>
          </a:prstGeom>
          <a:noFill/>
          <a:ln>
            <a:noFill/>
          </a:ln>
        </p:spPr>
        <p:txBody>
          <a:bodyPr anchorCtr="0" anchor="t" bIns="45300" lIns="90625" spcFirstLastPara="1" rIns="90625" wrap="square" tIns="45300">
            <a:noAutofit/>
          </a:bodyPr>
          <a:lstStyle>
            <a:lvl1pPr lvl="0" marR="0" rtl="0" algn="r">
              <a:lnSpc>
                <a:spcPct val="100000"/>
              </a:lnSpc>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54063" y="741363"/>
            <a:ext cx="5227637" cy="3697287"/>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 name="Google Shape;6;n"/>
          <p:cNvSpPr txBox="1"/>
          <p:nvPr>
            <p:ph idx="1" type="body"/>
          </p:nvPr>
        </p:nvSpPr>
        <p:spPr>
          <a:xfrm>
            <a:off x="898521" y="4686538"/>
            <a:ext cx="4938722" cy="4439132"/>
          </a:xfrm>
          <a:prstGeom prst="rect">
            <a:avLst/>
          </a:prstGeom>
          <a:noFill/>
          <a:ln>
            <a:noFill/>
          </a:ln>
        </p:spPr>
        <p:txBody>
          <a:bodyPr anchorCtr="0" anchor="t" bIns="45300" lIns="90625" spcFirstLastPara="1" rIns="90625" wrap="square" tIns="45300">
            <a:noAutofit/>
          </a:bodyPr>
          <a:lstStyle>
            <a:lvl1pPr indent="-228600" lvl="0" marL="457200" marR="0" rtl="0" algn="l">
              <a:spcBef>
                <a:spcPts val="390"/>
              </a:spcBef>
              <a:spcAft>
                <a:spcPts val="0"/>
              </a:spcAft>
              <a:buSzPts val="1400"/>
              <a:buNone/>
              <a:defRPr b="0" i="0" sz="1300" u="none" cap="none" strike="noStrike">
                <a:solidFill>
                  <a:schemeClr val="dk1"/>
                </a:solidFill>
                <a:latin typeface="Calibri"/>
                <a:ea typeface="Calibri"/>
                <a:cs typeface="Calibri"/>
                <a:sym typeface="Calibri"/>
              </a:defRPr>
            </a:lvl1pPr>
            <a:lvl2pPr indent="-228600" lvl="1" marL="914400" marR="0" rtl="0" algn="l">
              <a:spcBef>
                <a:spcPts val="390"/>
              </a:spcBef>
              <a:spcAft>
                <a:spcPts val="0"/>
              </a:spcAft>
              <a:buSzPts val="1400"/>
              <a:buNone/>
              <a:defRPr b="0" i="0" sz="1300" u="none" cap="none" strike="noStrike">
                <a:solidFill>
                  <a:schemeClr val="dk1"/>
                </a:solidFill>
                <a:latin typeface="Calibri"/>
                <a:ea typeface="Calibri"/>
                <a:cs typeface="Calibri"/>
                <a:sym typeface="Calibri"/>
              </a:defRPr>
            </a:lvl2pPr>
            <a:lvl3pPr indent="-228600" lvl="2" marL="1371600" marR="0" rtl="0" algn="l">
              <a:spcBef>
                <a:spcPts val="390"/>
              </a:spcBef>
              <a:spcAft>
                <a:spcPts val="0"/>
              </a:spcAft>
              <a:buSzPts val="1400"/>
              <a:buNone/>
              <a:defRPr b="0" i="0" sz="1300" u="none" cap="none" strike="noStrike">
                <a:solidFill>
                  <a:schemeClr val="dk1"/>
                </a:solidFill>
                <a:latin typeface="Calibri"/>
                <a:ea typeface="Calibri"/>
                <a:cs typeface="Calibri"/>
                <a:sym typeface="Calibri"/>
              </a:defRPr>
            </a:lvl3pPr>
            <a:lvl4pPr indent="-228600" lvl="3" marL="1828800" marR="0" rtl="0" algn="l">
              <a:spcBef>
                <a:spcPts val="390"/>
              </a:spcBef>
              <a:spcAft>
                <a:spcPts val="0"/>
              </a:spcAft>
              <a:buSzPts val="1400"/>
              <a:buNone/>
              <a:defRPr b="0" i="0" sz="1300" u="none" cap="none" strike="noStrike">
                <a:solidFill>
                  <a:schemeClr val="dk1"/>
                </a:solidFill>
                <a:latin typeface="Calibri"/>
                <a:ea typeface="Calibri"/>
                <a:cs typeface="Calibri"/>
                <a:sym typeface="Calibri"/>
              </a:defRPr>
            </a:lvl4pPr>
            <a:lvl5pPr indent="-228600" lvl="4" marL="2286000" marR="0" rtl="0" algn="l">
              <a:spcBef>
                <a:spcPts val="390"/>
              </a:spcBef>
              <a:spcAft>
                <a:spcPts val="0"/>
              </a:spcAft>
              <a:buSzPts val="1400"/>
              <a:buNone/>
              <a:defRPr b="0" i="0" sz="13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306"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306"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306"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306"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1" y="9373076"/>
            <a:ext cx="2918621" cy="493237"/>
          </a:xfrm>
          <a:prstGeom prst="rect">
            <a:avLst/>
          </a:prstGeom>
          <a:noFill/>
          <a:ln>
            <a:noFill/>
          </a:ln>
        </p:spPr>
        <p:txBody>
          <a:bodyPr anchorCtr="0" anchor="b" bIns="45300" lIns="90625" spcFirstLastPara="1" rIns="90625" wrap="square" tIns="45300">
            <a:noAutofit/>
          </a:bodyPr>
          <a:lstStyle>
            <a:lvl1pPr lvl="0" marR="0" rtl="0" algn="l">
              <a:lnSpc>
                <a:spcPct val="100000"/>
              </a:lnSpc>
              <a:spcBef>
                <a:spcPts val="0"/>
              </a:spcBef>
              <a:spcAft>
                <a:spcPts val="0"/>
              </a:spcAft>
              <a:buSzPts val="1400"/>
              <a:buNone/>
              <a:defRPr b="0" i="0" sz="1200" u="none" cap="none" strike="noStrike">
                <a:solidFill>
                  <a:schemeClr val="dk1"/>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17142" y="9373076"/>
            <a:ext cx="2918621" cy="493237"/>
          </a:xfrm>
          <a:prstGeom prst="rect">
            <a:avLst/>
          </a:prstGeom>
          <a:noFill/>
          <a:ln>
            <a:noFill/>
          </a:ln>
        </p:spPr>
        <p:txBody>
          <a:bodyPr anchorCtr="0" anchor="b" bIns="45300" lIns="90625" spcFirstLastPara="1" rIns="90625" wrap="square" tIns="45300">
            <a:noAutofit/>
          </a:bodyPr>
          <a:lstStyle/>
          <a:p>
            <a:pPr indent="0" lvl="0" marL="0" marR="0" rtl="0" algn="r">
              <a:spcBef>
                <a:spcPts val="0"/>
              </a:spcBef>
              <a:spcAft>
                <a:spcPts val="0"/>
              </a:spcAft>
              <a:buNone/>
            </a:pPr>
            <a:fld id="{00000000-1234-1234-1234-123412341234}" type="slidenum">
              <a:rPr b="0" i="0" lang="ja-JP"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 name="Shape 22"/>
        <p:cNvGrpSpPr/>
        <p:nvPr/>
      </p:nvGrpSpPr>
      <p:grpSpPr>
        <a:xfrm>
          <a:off x="0" y="0"/>
          <a:ext cx="0" cy="0"/>
          <a:chOff x="0" y="0"/>
          <a:chExt cx="0" cy="0"/>
        </a:xfrm>
      </p:grpSpPr>
      <p:sp>
        <p:nvSpPr>
          <p:cNvPr id="23" name="Google Shape;23;g3d643f54901_0_5:notes"/>
          <p:cNvSpPr/>
          <p:nvPr>
            <p:ph idx="2" type="sldImg"/>
          </p:nvPr>
        </p:nvSpPr>
        <p:spPr>
          <a:xfrm>
            <a:off x="754063" y="741363"/>
            <a:ext cx="5227500" cy="36972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 name="Google Shape;24;g3d643f54901_0_5:notes"/>
          <p:cNvSpPr txBox="1"/>
          <p:nvPr>
            <p:ph idx="1" type="body"/>
          </p:nvPr>
        </p:nvSpPr>
        <p:spPr>
          <a:xfrm>
            <a:off x="898521" y="4686538"/>
            <a:ext cx="4938600" cy="4439100"/>
          </a:xfrm>
          <a:prstGeom prst="rect">
            <a:avLst/>
          </a:prstGeom>
          <a:noFill/>
          <a:ln>
            <a:noFill/>
          </a:ln>
        </p:spPr>
        <p:txBody>
          <a:bodyPr anchorCtr="0" anchor="t" bIns="45300" lIns="90625" spcFirstLastPara="1" rIns="90625" wrap="square" tIns="45300">
            <a:noAutofit/>
          </a:bodyPr>
          <a:lstStyle/>
          <a:p>
            <a:pPr indent="0" lvl="0" marL="0" rtl="0" algn="l">
              <a:spcBef>
                <a:spcPts val="0"/>
              </a:spcBef>
              <a:spcAft>
                <a:spcPts val="0"/>
              </a:spcAft>
              <a:buNone/>
            </a:pPr>
            <a:r>
              <a:t/>
            </a:r>
            <a:endParaRPr sz="1306">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6.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1:LIXIL">
  <p:cSld name="A-1:LIXIL">
    <p:spTree>
      <p:nvGrpSpPr>
        <p:cNvPr id="10" name="Shape 10"/>
        <p:cNvGrpSpPr/>
        <p:nvPr/>
      </p:nvGrpSpPr>
      <p:grpSpPr>
        <a:xfrm>
          <a:off x="0" y="0"/>
          <a:ext cx="0" cy="0"/>
          <a:chOff x="0" y="0"/>
          <a:chExt cx="0" cy="0"/>
        </a:xfrm>
      </p:grpSpPr>
      <p:pic>
        <p:nvPicPr>
          <p:cNvPr id="11" name="Google Shape;11;p4"/>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2" name="Google Shape;12;p4"/>
          <p:cNvCxnSpPr/>
          <p:nvPr/>
        </p:nvCxnSpPr>
        <p:spPr>
          <a:xfrm>
            <a:off x="0" y="7145675"/>
            <a:ext cx="10691813" cy="0"/>
          </a:xfrm>
          <a:prstGeom prst="straightConnector1">
            <a:avLst/>
          </a:prstGeom>
          <a:noFill/>
          <a:ln cap="flat" cmpd="sng" w="9525">
            <a:solidFill>
              <a:schemeClr val="dk1"/>
            </a:solidFill>
            <a:prstDash val="solid"/>
            <a:round/>
            <a:headEnd len="med" w="med" type="none"/>
            <a:tailEnd len="med" w="med" type="none"/>
          </a:ln>
        </p:spPr>
      </p:cxnSp>
      <p:sp>
        <p:nvSpPr>
          <p:cNvPr id="13" name="Google Shape;13;p4"/>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4"/>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15" name="Google Shape;15;p4"/>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3:EXSIOR">
  <p:cSld name="A-3:EXSIOR">
    <p:spTree>
      <p:nvGrpSpPr>
        <p:cNvPr id="16" name="Shape 16"/>
        <p:cNvGrpSpPr/>
        <p:nvPr/>
      </p:nvGrpSpPr>
      <p:grpSpPr>
        <a:xfrm>
          <a:off x="0" y="0"/>
          <a:ext cx="0" cy="0"/>
          <a:chOff x="0" y="0"/>
          <a:chExt cx="0" cy="0"/>
        </a:xfrm>
      </p:grpSpPr>
      <p:pic>
        <p:nvPicPr>
          <p:cNvPr id="17" name="Google Shape;17;p5"/>
          <p:cNvPicPr preferRelativeResize="0"/>
          <p:nvPr/>
        </p:nvPicPr>
        <p:blipFill rotWithShape="1">
          <a:blip r:embed="rId2">
            <a:alphaModFix/>
          </a:blip>
          <a:srcRect b="0" l="0" r="0" t="0"/>
          <a:stretch/>
        </p:blipFill>
        <p:spPr>
          <a:xfrm>
            <a:off x="0" y="0"/>
            <a:ext cx="10691813" cy="825500"/>
          </a:xfrm>
          <a:prstGeom prst="rect">
            <a:avLst/>
          </a:prstGeom>
          <a:noFill/>
          <a:ln>
            <a:noFill/>
          </a:ln>
        </p:spPr>
      </p:pic>
      <p:cxnSp>
        <p:nvCxnSpPr>
          <p:cNvPr id="18" name="Google Shape;18;p5"/>
          <p:cNvCxnSpPr/>
          <p:nvPr/>
        </p:nvCxnSpPr>
        <p:spPr>
          <a:xfrm>
            <a:off x="0" y="7145675"/>
            <a:ext cx="10691813" cy="0"/>
          </a:xfrm>
          <a:prstGeom prst="straightConnector1">
            <a:avLst/>
          </a:prstGeom>
          <a:noFill/>
          <a:ln cap="flat" cmpd="sng" w="9525">
            <a:solidFill>
              <a:schemeClr val="dk1"/>
            </a:solidFill>
            <a:prstDash val="solid"/>
            <a:round/>
            <a:headEnd len="med" w="med" type="none"/>
            <a:tailEnd len="med" w="med" type="none"/>
          </a:ln>
        </p:spPr>
      </p:cxnSp>
      <p:sp>
        <p:nvSpPr>
          <p:cNvPr id="19" name="Google Shape;19;p5"/>
          <p:cNvSpPr/>
          <p:nvPr/>
        </p:nvSpPr>
        <p:spPr>
          <a:xfrm>
            <a:off x="5346700" y="7203495"/>
            <a:ext cx="3798888" cy="30797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indent="0" lvl="0" marL="0" marR="0" rtl="0" algn="l">
              <a:spcBef>
                <a:spcPts val="0"/>
              </a:spcBef>
              <a:spcAft>
                <a:spcPts val="0"/>
              </a:spcAft>
              <a:buClr>
                <a:schemeClr val="dk2"/>
              </a:buClr>
              <a:buSzPts val="500"/>
              <a:buFont typeface="Arial"/>
              <a:buNone/>
            </a:pPr>
            <a:r>
              <a:rPr b="0" i="0" lang="ja-JP" sz="500" u="none" cap="none" strike="noStrike">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5"/>
          <p:cNvPicPr preferRelativeResize="0"/>
          <p:nvPr/>
        </p:nvPicPr>
        <p:blipFill rotWithShape="1">
          <a:blip r:embed="rId3">
            <a:alphaModFix/>
          </a:blip>
          <a:srcRect b="0" l="0" r="0" t="0"/>
          <a:stretch/>
        </p:blipFill>
        <p:spPr>
          <a:xfrm>
            <a:off x="9258300" y="7275060"/>
            <a:ext cx="1260475" cy="153987"/>
          </a:xfrm>
          <a:prstGeom prst="rect">
            <a:avLst/>
          </a:prstGeom>
          <a:noFill/>
          <a:ln>
            <a:noFill/>
          </a:ln>
        </p:spPr>
      </p:pic>
      <p:pic>
        <p:nvPicPr>
          <p:cNvPr id="21" name="Google Shape;21;p5"/>
          <p:cNvPicPr preferRelativeResize="0"/>
          <p:nvPr/>
        </p:nvPicPr>
        <p:blipFill rotWithShape="1">
          <a:blip r:embed="rId4">
            <a:alphaModFix/>
          </a:blip>
          <a:srcRect b="0" l="0" r="0" t="0"/>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6.jpg"/><Relationship Id="rId13" Type="http://schemas.openxmlformats.org/officeDocument/2006/relationships/image" Target="../media/image1.png"/><Relationship Id="rId12"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7.jpg"/><Relationship Id="rId9" Type="http://schemas.openxmlformats.org/officeDocument/2006/relationships/image" Target="../media/image5.png"/><Relationship Id="rId14" Type="http://schemas.openxmlformats.org/officeDocument/2006/relationships/image" Target="../media/image18.jpg"/><Relationship Id="rId5" Type="http://schemas.openxmlformats.org/officeDocument/2006/relationships/image" Target="../media/image9.png"/><Relationship Id="rId6" Type="http://schemas.openxmlformats.org/officeDocument/2006/relationships/image" Target="../media/image2.png"/><Relationship Id="rId7" Type="http://schemas.openxmlformats.org/officeDocument/2006/relationships/image" Target="../media/image10.png"/><Relationship Id="rId8"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 name="Shape 25"/>
        <p:cNvGrpSpPr/>
        <p:nvPr/>
      </p:nvGrpSpPr>
      <p:grpSpPr>
        <a:xfrm>
          <a:off x="0" y="0"/>
          <a:ext cx="0" cy="0"/>
          <a:chOff x="0" y="0"/>
          <a:chExt cx="0" cy="0"/>
        </a:xfrm>
      </p:grpSpPr>
      <p:sp>
        <p:nvSpPr>
          <p:cNvPr id="26" name="Google Shape;26;g3d643f54901_0_5"/>
          <p:cNvSpPr txBox="1"/>
          <p:nvPr/>
        </p:nvSpPr>
        <p:spPr>
          <a:xfrm>
            <a:off x="174625" y="501650"/>
            <a:ext cx="1615800" cy="215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lt1"/>
              </a:buClr>
              <a:buSzPts val="1400"/>
              <a:buFont typeface="Arial"/>
              <a:buNone/>
            </a:pPr>
            <a:r>
              <a:rPr b="1" i="0" lang="ja-JP" sz="1400" u="none" cap="none" strike="noStrike">
                <a:solidFill>
                  <a:schemeClr val="lt1"/>
                </a:solidFill>
                <a:latin typeface="M PLUS 1"/>
                <a:ea typeface="M PLUS 1"/>
                <a:cs typeface="M PLUS 1"/>
                <a:sym typeface="M PLUS 1"/>
              </a:rPr>
              <a:t>デザイナーズパーツ</a:t>
            </a:r>
            <a:endParaRPr>
              <a:latin typeface="M PLUS 1"/>
              <a:ea typeface="M PLUS 1"/>
              <a:cs typeface="M PLUS 1"/>
              <a:sym typeface="M PLUS 1"/>
            </a:endParaRPr>
          </a:p>
        </p:txBody>
      </p:sp>
      <p:sp>
        <p:nvSpPr>
          <p:cNvPr id="27" name="Google Shape;27;g3d643f54901_0_5"/>
          <p:cNvSpPr txBox="1"/>
          <p:nvPr/>
        </p:nvSpPr>
        <p:spPr>
          <a:xfrm>
            <a:off x="1927413" y="335280"/>
            <a:ext cx="2154300" cy="431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lt1"/>
              </a:buClr>
              <a:buSzPts val="2800"/>
              <a:buFont typeface="Arial"/>
              <a:buNone/>
            </a:pPr>
            <a:r>
              <a:rPr b="1" i="0" lang="ja-JP" sz="2800" u="none" cap="none" strike="noStrike">
                <a:solidFill>
                  <a:schemeClr val="lt1"/>
                </a:solidFill>
                <a:latin typeface="M PLUS 1"/>
                <a:ea typeface="M PLUS 1"/>
                <a:cs typeface="M PLUS 1"/>
                <a:sym typeface="M PLUS 1"/>
              </a:rPr>
              <a:t>浮遊ステップ</a:t>
            </a:r>
            <a:endParaRPr b="1" i="0" sz="1600" u="none" cap="none" strike="noStrike">
              <a:solidFill>
                <a:schemeClr val="lt1"/>
              </a:solidFill>
              <a:latin typeface="M PLUS 1"/>
              <a:ea typeface="M PLUS 1"/>
              <a:cs typeface="M PLUS 1"/>
              <a:sym typeface="M PLUS 1"/>
            </a:endParaRPr>
          </a:p>
        </p:txBody>
      </p:sp>
      <p:pic>
        <p:nvPicPr>
          <p:cNvPr id="28" name="Google Shape;28;g3d643f54901_0_5"/>
          <p:cNvPicPr preferRelativeResize="0"/>
          <p:nvPr/>
        </p:nvPicPr>
        <p:blipFill rotWithShape="1">
          <a:blip r:embed="rId3">
            <a:alphaModFix/>
          </a:blip>
          <a:srcRect b="0" l="0" r="0" t="0"/>
          <a:stretch/>
        </p:blipFill>
        <p:spPr>
          <a:xfrm>
            <a:off x="4210030" y="454433"/>
            <a:ext cx="480215" cy="231489"/>
          </a:xfrm>
          <a:prstGeom prst="rect">
            <a:avLst/>
          </a:prstGeom>
          <a:noFill/>
          <a:ln>
            <a:noFill/>
          </a:ln>
        </p:spPr>
      </p:pic>
      <p:sp>
        <p:nvSpPr>
          <p:cNvPr id="29" name="Google Shape;29;g3d643f54901_0_5"/>
          <p:cNvSpPr/>
          <p:nvPr/>
        </p:nvSpPr>
        <p:spPr>
          <a:xfrm>
            <a:off x="1433513" y="7239223"/>
            <a:ext cx="2891700" cy="276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2"/>
              </a:buClr>
              <a:buSzPts val="600"/>
              <a:buFont typeface="Arial"/>
              <a:buNone/>
            </a:pPr>
            <a:r>
              <a:rPr b="0" i="0" lang="ja-JP" sz="600" u="none" cap="none" strike="noStrike">
                <a:solidFill>
                  <a:schemeClr val="dk2"/>
                </a:solidFill>
                <a:latin typeface="Arial"/>
                <a:ea typeface="Arial"/>
                <a:cs typeface="Arial"/>
                <a:sym typeface="Arial"/>
              </a:rPr>
              <a:t>デザイナーズパーツ（浮遊ステップ/蹴込み材）_商品提案書</a:t>
            </a:r>
            <a:endParaRPr>
              <a:solidFill>
                <a:schemeClr val="dk2"/>
              </a:solidFill>
            </a:endParaRPr>
          </a:p>
          <a:p>
            <a:pPr indent="0" lvl="0" marL="0" marR="0" rtl="0" algn="l">
              <a:spcBef>
                <a:spcPts val="0"/>
              </a:spcBef>
              <a:spcAft>
                <a:spcPts val="0"/>
              </a:spcAft>
              <a:buClr>
                <a:schemeClr val="dk2"/>
              </a:buClr>
              <a:buSzPts val="600"/>
              <a:buFont typeface="Arial"/>
              <a:buNone/>
            </a:pPr>
            <a:r>
              <a:rPr b="0" i="0" lang="ja-JP" sz="600" u="none" cap="none" strike="noStrike">
                <a:solidFill>
                  <a:schemeClr val="dk2"/>
                </a:solidFill>
                <a:latin typeface="Arial"/>
                <a:ea typeface="Arial"/>
                <a:cs typeface="Arial"/>
                <a:sym typeface="Arial"/>
              </a:rPr>
              <a:t>SPD_ext_25_027</a:t>
            </a:r>
            <a:endParaRPr>
              <a:solidFill>
                <a:schemeClr val="dk2"/>
              </a:solidFill>
            </a:endParaRPr>
          </a:p>
          <a:p>
            <a:pPr indent="0" lvl="0" marL="0" marR="0" rtl="0" algn="l">
              <a:spcBef>
                <a:spcPts val="0"/>
              </a:spcBef>
              <a:spcAft>
                <a:spcPts val="0"/>
              </a:spcAft>
              <a:buClr>
                <a:schemeClr val="dk2"/>
              </a:buClr>
              <a:buSzPts val="600"/>
              <a:buFont typeface="Arial"/>
              <a:buNone/>
            </a:pPr>
            <a:r>
              <a:rPr b="0" i="0" lang="ja-JP" sz="600" u="none" cap="none" strike="noStrike">
                <a:solidFill>
                  <a:schemeClr val="dk2"/>
                </a:solidFill>
                <a:latin typeface="Arial"/>
                <a:ea typeface="Arial"/>
                <a:cs typeface="Arial"/>
                <a:sym typeface="Arial"/>
              </a:rPr>
              <a:t>2025.05発行</a:t>
            </a:r>
            <a:r>
              <a:rPr lang="ja-JP" sz="600">
                <a:solidFill>
                  <a:schemeClr val="dk2"/>
                </a:solidFill>
              </a:rPr>
              <a:t>（2026.4改訂）</a:t>
            </a:r>
            <a:endParaRPr sz="600">
              <a:solidFill>
                <a:schemeClr val="dk2"/>
              </a:solidFill>
            </a:endParaRPr>
          </a:p>
        </p:txBody>
      </p:sp>
      <p:sp>
        <p:nvSpPr>
          <p:cNvPr id="30" name="Google Shape;30;g3d643f54901_0_5"/>
          <p:cNvSpPr txBox="1"/>
          <p:nvPr/>
        </p:nvSpPr>
        <p:spPr>
          <a:xfrm>
            <a:off x="7956550" y="128588"/>
            <a:ext cx="1154100" cy="138600"/>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Clr>
                <a:schemeClr val="lt1"/>
              </a:buClr>
              <a:buSzPts val="900"/>
              <a:buFont typeface="Arial"/>
              <a:buNone/>
            </a:pPr>
            <a:r>
              <a:rPr b="1" i="0" lang="ja-JP" sz="900" u="none" cap="none" strike="noStrike">
                <a:solidFill>
                  <a:schemeClr val="lt1"/>
                </a:solidFill>
                <a:latin typeface="Arial"/>
                <a:ea typeface="Arial"/>
                <a:cs typeface="Arial"/>
                <a:sym typeface="Arial"/>
              </a:rPr>
              <a:t>□□□□□■■■■■</a:t>
            </a:r>
            <a:endParaRPr/>
          </a:p>
        </p:txBody>
      </p:sp>
      <p:sp>
        <p:nvSpPr>
          <p:cNvPr id="31" name="Google Shape;31;g3d643f54901_0_5"/>
          <p:cNvSpPr txBox="1"/>
          <p:nvPr/>
        </p:nvSpPr>
        <p:spPr>
          <a:xfrm>
            <a:off x="174625" y="100013"/>
            <a:ext cx="1411200" cy="169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lt1"/>
              </a:buClr>
              <a:buSzPts val="1100"/>
              <a:buFont typeface="Arial"/>
              <a:buNone/>
            </a:pPr>
            <a:r>
              <a:rPr b="1" i="0" lang="ja-JP" sz="1100" u="none" cap="none" strike="noStrike">
                <a:solidFill>
                  <a:schemeClr val="lt1"/>
                </a:solidFill>
                <a:latin typeface="Arial"/>
                <a:ea typeface="Arial"/>
                <a:cs typeface="Arial"/>
                <a:sym typeface="Arial"/>
              </a:rPr>
              <a:t>□□□□□■■■■■</a:t>
            </a:r>
            <a:endParaRPr/>
          </a:p>
        </p:txBody>
      </p:sp>
      <p:grpSp>
        <p:nvGrpSpPr>
          <p:cNvPr id="32" name="Google Shape;32;g3d643f54901_0_5"/>
          <p:cNvGrpSpPr/>
          <p:nvPr/>
        </p:nvGrpSpPr>
        <p:grpSpPr>
          <a:xfrm>
            <a:off x="118163" y="3503056"/>
            <a:ext cx="5294712" cy="1140935"/>
            <a:chOff x="118163" y="2927826"/>
            <a:chExt cx="5294712" cy="1140935"/>
          </a:xfrm>
        </p:grpSpPr>
        <p:sp>
          <p:nvSpPr>
            <p:cNvPr id="33" name="Google Shape;33;g3d643f54901_0_5"/>
            <p:cNvSpPr txBox="1"/>
            <p:nvPr/>
          </p:nvSpPr>
          <p:spPr>
            <a:xfrm>
              <a:off x="118163" y="2927826"/>
              <a:ext cx="5191200" cy="623400"/>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None/>
              </a:pPr>
              <a:r>
                <a:rPr i="0" lang="ja-JP" sz="1500" u="none" cap="none" strike="noStrike">
                  <a:solidFill>
                    <a:srgbClr val="7F7F7F"/>
                  </a:solidFill>
                  <a:latin typeface="M PLUS 1"/>
                  <a:ea typeface="M PLUS 1"/>
                  <a:cs typeface="M PLUS 1"/>
                  <a:sym typeface="M PLUS 1"/>
                </a:rPr>
                <a:t>誰でも提案が可能となる照明ビルトイン型の</a:t>
              </a:r>
              <a:endParaRPr i="0" sz="1500" u="none" cap="none" strike="noStrike">
                <a:solidFill>
                  <a:srgbClr val="7F7F7F"/>
                </a:solidFill>
                <a:latin typeface="M PLUS 1"/>
                <a:ea typeface="M PLUS 1"/>
                <a:cs typeface="M PLUS 1"/>
                <a:sym typeface="M PLUS 1"/>
              </a:endParaRPr>
            </a:p>
            <a:p>
              <a:pPr indent="0" lvl="0" marL="0" marR="0" rtl="0" algn="l">
                <a:lnSpc>
                  <a:spcPct val="130000"/>
                </a:lnSpc>
                <a:spcBef>
                  <a:spcPts val="0"/>
                </a:spcBef>
                <a:spcAft>
                  <a:spcPts val="0"/>
                </a:spcAft>
                <a:buNone/>
              </a:pPr>
              <a:r>
                <a:rPr i="0" lang="ja-JP" sz="1500" u="none" cap="none" strike="noStrike">
                  <a:solidFill>
                    <a:srgbClr val="7F7F7F"/>
                  </a:solidFill>
                  <a:latin typeface="M PLUS 1"/>
                  <a:ea typeface="M PLUS 1"/>
                  <a:cs typeface="M PLUS 1"/>
                  <a:sym typeface="M PLUS 1"/>
                </a:rPr>
                <a:t>フローティングステップ（浮き階段）</a:t>
              </a:r>
              <a:endParaRPr i="0" sz="1500" u="none" cap="none" strike="noStrike">
                <a:solidFill>
                  <a:srgbClr val="7F7F7F"/>
                </a:solidFill>
                <a:latin typeface="M PLUS 1"/>
                <a:ea typeface="M PLUS 1"/>
                <a:cs typeface="M PLUS 1"/>
                <a:sym typeface="M PLUS 1"/>
              </a:endParaRPr>
            </a:p>
          </p:txBody>
        </p:sp>
        <p:sp>
          <p:nvSpPr>
            <p:cNvPr id="34" name="Google Shape;34;g3d643f54901_0_5"/>
            <p:cNvSpPr/>
            <p:nvPr/>
          </p:nvSpPr>
          <p:spPr>
            <a:xfrm flipH="1" rot="10800000">
              <a:off x="198721" y="3523695"/>
              <a:ext cx="4988941" cy="50400"/>
            </a:xfrm>
            <a:custGeom>
              <a:rect b="b" l="l" r="r" t="t"/>
              <a:pathLst>
                <a:path extrusionOk="0" h="120000" w="8280400">
                  <a:moveTo>
                    <a:pt x="0" y="0"/>
                  </a:moveTo>
                  <a:lnTo>
                    <a:pt x="82800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b="0" i="0" sz="1800" u="none" cap="none" strike="noStrike">
                <a:solidFill>
                  <a:schemeClr val="dk1"/>
                </a:solidFill>
                <a:latin typeface="Quattrocento Sans"/>
                <a:ea typeface="Quattrocento Sans"/>
                <a:cs typeface="Quattrocento Sans"/>
                <a:sym typeface="Quattrocento Sans"/>
              </a:endParaRPr>
            </a:p>
          </p:txBody>
        </p:sp>
        <p:sp>
          <p:nvSpPr>
            <p:cNvPr id="35" name="Google Shape;35;g3d643f54901_0_5"/>
            <p:cNvSpPr txBox="1"/>
            <p:nvPr/>
          </p:nvSpPr>
          <p:spPr>
            <a:xfrm>
              <a:off x="118175" y="3628961"/>
              <a:ext cx="5294700" cy="4398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i="0" lang="ja-JP" sz="1050" u="none" cap="none" strike="noStrike">
                  <a:solidFill>
                    <a:srgbClr val="7F7F7F"/>
                  </a:solidFill>
                  <a:latin typeface="M PLUS 1"/>
                  <a:ea typeface="M PLUS 1"/>
                  <a:cs typeface="M PLUS 1"/>
                  <a:sym typeface="M PLUS 1"/>
                </a:rPr>
                <a:t>「デザイナーズパーツ 浮遊ステップ」を使えば、簡単でスピーディーな施工が可能。さらにシームレスラインライトで美しく仕上げる玄関アプローチ。</a:t>
              </a:r>
              <a:endParaRPr i="0" sz="1050" u="none" cap="none" strike="noStrike">
                <a:solidFill>
                  <a:srgbClr val="7F7F7F"/>
                </a:solidFill>
                <a:latin typeface="M PLUS 1"/>
                <a:ea typeface="M PLUS 1"/>
                <a:cs typeface="M PLUS 1"/>
                <a:sym typeface="M PLUS 1"/>
              </a:endParaRPr>
            </a:p>
          </p:txBody>
        </p:sp>
      </p:grpSp>
      <p:pic>
        <p:nvPicPr>
          <p:cNvPr id="36" name="Google Shape;36;g3d643f54901_0_5" title="CEBH_25_50007A.jpg"/>
          <p:cNvPicPr preferRelativeResize="0"/>
          <p:nvPr/>
        </p:nvPicPr>
        <p:blipFill rotWithShape="1">
          <a:blip r:embed="rId4">
            <a:alphaModFix/>
          </a:blip>
          <a:srcRect b="0" l="14202" r="23372" t="20980"/>
          <a:stretch/>
        </p:blipFill>
        <p:spPr>
          <a:xfrm>
            <a:off x="2602800" y="824398"/>
            <a:ext cx="2588401" cy="2620423"/>
          </a:xfrm>
          <a:prstGeom prst="rect">
            <a:avLst/>
          </a:prstGeom>
          <a:noFill/>
          <a:ln>
            <a:noFill/>
          </a:ln>
        </p:spPr>
      </p:pic>
      <p:pic>
        <p:nvPicPr>
          <p:cNvPr id="37" name="Google Shape;37;g3d643f54901_0_5"/>
          <p:cNvPicPr preferRelativeResize="0"/>
          <p:nvPr/>
        </p:nvPicPr>
        <p:blipFill rotWithShape="1">
          <a:blip r:embed="rId5">
            <a:alphaModFix/>
          </a:blip>
          <a:srcRect b="9718" l="17571" r="23187" t="2254"/>
          <a:stretch/>
        </p:blipFill>
        <p:spPr>
          <a:xfrm>
            <a:off x="0" y="824401"/>
            <a:ext cx="2588401" cy="2620423"/>
          </a:xfrm>
          <a:prstGeom prst="rect">
            <a:avLst/>
          </a:prstGeom>
          <a:noFill/>
          <a:ln>
            <a:noFill/>
          </a:ln>
        </p:spPr>
      </p:pic>
      <p:grpSp>
        <p:nvGrpSpPr>
          <p:cNvPr id="38" name="Google Shape;38;g3d643f54901_0_5"/>
          <p:cNvGrpSpPr/>
          <p:nvPr/>
        </p:nvGrpSpPr>
        <p:grpSpPr>
          <a:xfrm>
            <a:off x="5442713" y="3678387"/>
            <a:ext cx="3886814" cy="1376924"/>
            <a:chOff x="5442713" y="3505670"/>
            <a:chExt cx="3886814" cy="1376924"/>
          </a:xfrm>
        </p:grpSpPr>
        <p:pic>
          <p:nvPicPr>
            <p:cNvPr id="39" name="Google Shape;39;g3d643f54901_0_5"/>
            <p:cNvPicPr preferRelativeResize="0"/>
            <p:nvPr/>
          </p:nvPicPr>
          <p:blipFill rotWithShape="1">
            <a:blip r:embed="rId6">
              <a:alphaModFix/>
            </a:blip>
            <a:srcRect b="0" l="0" r="0" t="0"/>
            <a:stretch/>
          </p:blipFill>
          <p:spPr>
            <a:xfrm>
              <a:off x="7006555" y="3505670"/>
              <a:ext cx="2322972" cy="1376924"/>
            </a:xfrm>
            <a:prstGeom prst="rect">
              <a:avLst/>
            </a:prstGeom>
            <a:noFill/>
            <a:ln>
              <a:noFill/>
            </a:ln>
          </p:spPr>
        </p:pic>
        <p:sp>
          <p:nvSpPr>
            <p:cNvPr id="40" name="Google Shape;40;g3d643f54901_0_5"/>
            <p:cNvSpPr txBox="1"/>
            <p:nvPr/>
          </p:nvSpPr>
          <p:spPr>
            <a:xfrm>
              <a:off x="5442713" y="3527610"/>
              <a:ext cx="1702500" cy="1200600"/>
            </a:xfrm>
            <a:prstGeom prst="rect">
              <a:avLst/>
            </a:prstGeom>
            <a:noFill/>
            <a:ln>
              <a:noFill/>
            </a:ln>
          </p:spPr>
          <p:txBody>
            <a:bodyPr anchorCtr="0" anchor="t" bIns="45700" lIns="91425" spcFirstLastPara="1" rIns="91425" wrap="square" tIns="45700">
              <a:spAutoFit/>
            </a:bodyPr>
            <a:lstStyle/>
            <a:p>
              <a:pPr indent="0" lvl="0" marL="0" marR="0" rtl="0" algn="just">
                <a:lnSpc>
                  <a:spcPct val="160000"/>
                </a:lnSpc>
                <a:spcBef>
                  <a:spcPts val="0"/>
                </a:spcBef>
                <a:spcAft>
                  <a:spcPts val="0"/>
                </a:spcAft>
                <a:buNone/>
              </a:pPr>
              <a:r>
                <a:rPr i="0" lang="ja-JP" sz="800" u="none" cap="none" strike="noStrike">
                  <a:solidFill>
                    <a:srgbClr val="7F7F7F"/>
                  </a:solidFill>
                  <a:latin typeface="M PLUS 1"/>
                  <a:ea typeface="M PLUS 1"/>
                  <a:cs typeface="M PLUS 1"/>
                  <a:sym typeface="M PLUS 1"/>
                </a:rPr>
                <a:t>簡易基礎工事とアルミ工事による乾式工法を採用しています。</a:t>
              </a:r>
              <a:endParaRPr>
                <a:latin typeface="M PLUS 1"/>
                <a:ea typeface="M PLUS 1"/>
                <a:cs typeface="M PLUS 1"/>
                <a:sym typeface="M PLUS 1"/>
              </a:endParaRPr>
            </a:p>
            <a:p>
              <a:pPr indent="0" lvl="0" marL="0" marR="0" rtl="0" algn="just">
                <a:lnSpc>
                  <a:spcPct val="160000"/>
                </a:lnSpc>
                <a:spcBef>
                  <a:spcPts val="0"/>
                </a:spcBef>
                <a:spcAft>
                  <a:spcPts val="0"/>
                </a:spcAft>
                <a:buNone/>
              </a:pPr>
              <a:r>
                <a:rPr i="0" lang="ja-JP" sz="800" u="none" cap="none" strike="noStrike">
                  <a:solidFill>
                    <a:srgbClr val="7F7F7F"/>
                  </a:solidFill>
                  <a:latin typeface="M PLUS 1"/>
                  <a:ea typeface="M PLUS 1"/>
                  <a:cs typeface="M PLUS 1"/>
                  <a:sym typeface="M PLUS 1"/>
                </a:rPr>
                <a:t>あらかじめ組み立てられたベースユニットを基礎に固定することで、タイルを張るだけの簡単施工を実現しています。</a:t>
              </a:r>
              <a:endParaRPr>
                <a:latin typeface="M PLUS 1"/>
                <a:ea typeface="M PLUS 1"/>
                <a:cs typeface="M PLUS 1"/>
                <a:sym typeface="M PLUS 1"/>
              </a:endParaRPr>
            </a:p>
          </p:txBody>
        </p:sp>
      </p:grpSp>
      <p:pic>
        <p:nvPicPr>
          <p:cNvPr id="41" name="Google Shape;41;g3d643f54901_0_5"/>
          <p:cNvPicPr preferRelativeResize="0"/>
          <p:nvPr/>
        </p:nvPicPr>
        <p:blipFill rotWithShape="1">
          <a:blip r:embed="rId7">
            <a:alphaModFix/>
          </a:blip>
          <a:srcRect b="0" l="0" r="0" t="0"/>
          <a:stretch/>
        </p:blipFill>
        <p:spPr>
          <a:xfrm>
            <a:off x="223943" y="4903759"/>
            <a:ext cx="4967258" cy="1999745"/>
          </a:xfrm>
          <a:prstGeom prst="rect">
            <a:avLst/>
          </a:prstGeom>
          <a:noFill/>
          <a:ln>
            <a:noFill/>
          </a:ln>
        </p:spPr>
      </p:pic>
      <p:grpSp>
        <p:nvGrpSpPr>
          <p:cNvPr id="42" name="Google Shape;42;g3d643f54901_0_5"/>
          <p:cNvGrpSpPr/>
          <p:nvPr/>
        </p:nvGrpSpPr>
        <p:grpSpPr>
          <a:xfrm>
            <a:off x="5442012" y="1067952"/>
            <a:ext cx="5150042" cy="1891213"/>
            <a:chOff x="5442012" y="1067952"/>
            <a:chExt cx="5150042" cy="1891213"/>
          </a:xfrm>
        </p:grpSpPr>
        <p:grpSp>
          <p:nvGrpSpPr>
            <p:cNvPr id="43" name="Google Shape;43;g3d643f54901_0_5"/>
            <p:cNvGrpSpPr/>
            <p:nvPr/>
          </p:nvGrpSpPr>
          <p:grpSpPr>
            <a:xfrm>
              <a:off x="5442012" y="1433490"/>
              <a:ext cx="5150042" cy="1525675"/>
              <a:chOff x="5442012" y="1433490"/>
              <a:chExt cx="5150042" cy="1525675"/>
            </a:xfrm>
          </p:grpSpPr>
          <p:sp>
            <p:nvSpPr>
              <p:cNvPr id="44" name="Google Shape;44;g3d643f54901_0_5"/>
              <p:cNvSpPr/>
              <p:nvPr/>
            </p:nvSpPr>
            <p:spPr>
              <a:xfrm flipH="1" rot="10800000">
                <a:off x="5541010" y="1433490"/>
                <a:ext cx="5051044" cy="45600"/>
              </a:xfrm>
              <a:custGeom>
                <a:rect b="b" l="l" r="r" t="t"/>
                <a:pathLst>
                  <a:path extrusionOk="0" h="120000" w="8280400">
                    <a:moveTo>
                      <a:pt x="0" y="0"/>
                    </a:moveTo>
                    <a:lnTo>
                      <a:pt x="82800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i="0" sz="1800" u="none" cap="none" strike="noStrike">
                  <a:solidFill>
                    <a:schemeClr val="dk1"/>
                  </a:solidFill>
                  <a:latin typeface="M PLUS 1"/>
                  <a:ea typeface="M PLUS 1"/>
                  <a:cs typeface="M PLUS 1"/>
                  <a:sym typeface="M PLUS 1"/>
                </a:endParaRPr>
              </a:p>
            </p:txBody>
          </p:sp>
          <p:sp>
            <p:nvSpPr>
              <p:cNvPr id="45" name="Google Shape;45;g3d643f54901_0_5"/>
              <p:cNvSpPr txBox="1"/>
              <p:nvPr/>
            </p:nvSpPr>
            <p:spPr>
              <a:xfrm>
                <a:off x="5442012" y="1561465"/>
                <a:ext cx="1702500" cy="1397700"/>
              </a:xfrm>
              <a:prstGeom prst="rect">
                <a:avLst/>
              </a:prstGeom>
              <a:noFill/>
              <a:ln>
                <a:noFill/>
              </a:ln>
            </p:spPr>
            <p:txBody>
              <a:bodyPr anchorCtr="0" anchor="t" bIns="45700" lIns="91425" spcFirstLastPara="1" rIns="91425" wrap="square" tIns="45700">
                <a:spAutoFit/>
              </a:bodyPr>
              <a:lstStyle/>
              <a:p>
                <a:pPr indent="0" lvl="0" marL="0" marR="0" rtl="0" algn="just">
                  <a:lnSpc>
                    <a:spcPct val="160000"/>
                  </a:lnSpc>
                  <a:spcBef>
                    <a:spcPts val="0"/>
                  </a:spcBef>
                  <a:spcAft>
                    <a:spcPts val="0"/>
                  </a:spcAft>
                  <a:buNone/>
                </a:pPr>
                <a:r>
                  <a:rPr i="0" lang="ja-JP" sz="800" u="none" cap="none" strike="noStrike">
                    <a:solidFill>
                      <a:srgbClr val="7F7F7F"/>
                    </a:solidFill>
                    <a:latin typeface="M PLUS 1"/>
                    <a:ea typeface="M PLUS 1"/>
                    <a:cs typeface="M PLUS 1"/>
                    <a:sym typeface="M PLUS 1"/>
                  </a:rPr>
                  <a:t>特殊な工具や技術を必要としないため、ブロック工や左官工の方でも下地工事を簡単に行える優れた施工性が特徴です。</a:t>
                </a:r>
                <a:endParaRPr>
                  <a:latin typeface="M PLUS 1"/>
                  <a:ea typeface="M PLUS 1"/>
                  <a:cs typeface="M PLUS 1"/>
                  <a:sym typeface="M PLUS 1"/>
                </a:endParaRPr>
              </a:p>
              <a:p>
                <a:pPr indent="0" lvl="0" marL="0" marR="0" rtl="0" algn="just">
                  <a:lnSpc>
                    <a:spcPct val="160000"/>
                  </a:lnSpc>
                  <a:spcBef>
                    <a:spcPts val="0"/>
                  </a:spcBef>
                  <a:spcAft>
                    <a:spcPts val="0"/>
                  </a:spcAft>
                  <a:buNone/>
                </a:pPr>
                <a:r>
                  <a:rPr i="0" lang="ja-JP" sz="800" u="none" cap="none" strike="noStrike">
                    <a:solidFill>
                      <a:srgbClr val="7F7F7F"/>
                    </a:solidFill>
                    <a:latin typeface="M PLUS 1"/>
                    <a:ea typeface="M PLUS 1"/>
                    <a:cs typeface="M PLUS 1"/>
                    <a:sym typeface="M PLUS 1"/>
                  </a:rPr>
                  <a:t>従来のブロック工事に加えて、ネジで部材を固定するだけ簡単施工が可能となっています。</a:t>
                </a:r>
                <a:endParaRPr i="0" sz="800" u="none" cap="none" strike="noStrike">
                  <a:solidFill>
                    <a:srgbClr val="7F7F7F"/>
                  </a:solidFill>
                  <a:latin typeface="M PLUS 1"/>
                  <a:ea typeface="M PLUS 1"/>
                  <a:cs typeface="M PLUS 1"/>
                  <a:sym typeface="M PLUS 1"/>
                </a:endParaRPr>
              </a:p>
            </p:txBody>
          </p:sp>
        </p:grpSp>
        <p:sp>
          <p:nvSpPr>
            <p:cNvPr id="46" name="Google Shape;46;g3d643f54901_0_5"/>
            <p:cNvSpPr txBox="1"/>
            <p:nvPr/>
          </p:nvSpPr>
          <p:spPr>
            <a:xfrm>
              <a:off x="6004081" y="1067952"/>
              <a:ext cx="2252100" cy="1230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i="0" lang="ja-JP" sz="800" u="none" cap="none" strike="noStrike">
                  <a:solidFill>
                    <a:srgbClr val="6C6C6C"/>
                  </a:solidFill>
                  <a:latin typeface="M PLUS 1"/>
                  <a:ea typeface="M PLUS 1"/>
                  <a:cs typeface="M PLUS 1"/>
                  <a:sym typeface="M PLUS 1"/>
                </a:rPr>
                <a:t>【パーツ：浮遊ステップ材】</a:t>
              </a:r>
              <a:endParaRPr i="0" sz="800" u="none" cap="none" strike="noStrike">
                <a:solidFill>
                  <a:srgbClr val="6C6C6C"/>
                </a:solidFill>
                <a:latin typeface="M PLUS 1"/>
                <a:ea typeface="M PLUS 1"/>
                <a:cs typeface="M PLUS 1"/>
                <a:sym typeface="M PLUS 1"/>
              </a:endParaRPr>
            </a:p>
          </p:txBody>
        </p:sp>
      </p:grpSp>
      <p:sp>
        <p:nvSpPr>
          <p:cNvPr id="47" name="Google Shape;47;g3d643f54901_0_5"/>
          <p:cNvSpPr txBox="1"/>
          <p:nvPr/>
        </p:nvSpPr>
        <p:spPr>
          <a:xfrm>
            <a:off x="221740" y="4705801"/>
            <a:ext cx="5191200" cy="1539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i="0" lang="ja-JP" sz="1000" u="none" cap="none" strike="noStrike">
                <a:solidFill>
                  <a:srgbClr val="7F7F7F"/>
                </a:solidFill>
                <a:latin typeface="M PLUS 1"/>
                <a:ea typeface="M PLUS 1"/>
                <a:cs typeface="M PLUS 1"/>
                <a:sym typeface="M PLUS 1"/>
              </a:rPr>
              <a:t>従来工法との工期比較　</a:t>
            </a:r>
            <a:r>
              <a:rPr i="0" lang="ja-JP" sz="800" u="none" cap="none" strike="noStrike">
                <a:solidFill>
                  <a:srgbClr val="7F7F7F"/>
                </a:solidFill>
                <a:latin typeface="M PLUS 1"/>
                <a:ea typeface="M PLUS 1"/>
                <a:cs typeface="M PLUS 1"/>
                <a:sym typeface="M PLUS 1"/>
              </a:rPr>
              <a:t>照明取付けも一体でできるアルミユニットにより省施工化、工期短縮を実現。</a:t>
            </a:r>
            <a:endParaRPr i="0" sz="800" u="none" cap="none" strike="noStrike">
              <a:solidFill>
                <a:srgbClr val="7F7F7F"/>
              </a:solidFill>
              <a:latin typeface="M PLUS 1"/>
              <a:ea typeface="M PLUS 1"/>
              <a:cs typeface="M PLUS 1"/>
              <a:sym typeface="M PLUS 1"/>
            </a:endParaRPr>
          </a:p>
        </p:txBody>
      </p:sp>
      <p:sp>
        <p:nvSpPr>
          <p:cNvPr id="48" name="Google Shape;48;g3d643f54901_0_5"/>
          <p:cNvSpPr txBox="1"/>
          <p:nvPr/>
        </p:nvSpPr>
        <p:spPr>
          <a:xfrm>
            <a:off x="2186275" y="6883700"/>
            <a:ext cx="3033900" cy="107700"/>
          </a:xfrm>
          <a:prstGeom prst="rect">
            <a:avLst/>
          </a:prstGeom>
          <a:noFill/>
          <a:ln>
            <a:noFill/>
          </a:ln>
        </p:spPr>
        <p:txBody>
          <a:bodyPr anchorCtr="0" anchor="t" bIns="0" lIns="0" spcFirstLastPara="1" rIns="0" wrap="square" tIns="0">
            <a:spAutoFit/>
          </a:bodyPr>
          <a:lstStyle/>
          <a:p>
            <a:pPr indent="0" lvl="0" marL="0" marR="0" rtl="0" algn="l">
              <a:lnSpc>
                <a:spcPct val="200000"/>
              </a:lnSpc>
              <a:spcBef>
                <a:spcPts val="0"/>
              </a:spcBef>
              <a:spcAft>
                <a:spcPts val="0"/>
              </a:spcAft>
              <a:buNone/>
            </a:pPr>
            <a:r>
              <a:rPr i="0" lang="ja-JP" sz="700" u="none" cap="none" strike="noStrike">
                <a:solidFill>
                  <a:srgbClr val="7F7F7F"/>
                </a:solidFill>
                <a:latin typeface="M PLUS 1"/>
                <a:ea typeface="M PLUS 1"/>
                <a:cs typeface="M PLUS 1"/>
                <a:sym typeface="M PLUS 1"/>
              </a:rPr>
              <a:t>※上記工程は日数は一例です。現場の納まりやサイズによって異なります。</a:t>
            </a:r>
            <a:endParaRPr i="0" sz="700" u="none" cap="none" strike="noStrike">
              <a:solidFill>
                <a:srgbClr val="7F7F7F"/>
              </a:solidFill>
              <a:latin typeface="M PLUS 1"/>
              <a:ea typeface="M PLUS 1"/>
              <a:cs typeface="M PLUS 1"/>
              <a:sym typeface="M PLUS 1"/>
            </a:endParaRPr>
          </a:p>
        </p:txBody>
      </p:sp>
      <p:pic>
        <p:nvPicPr>
          <p:cNvPr id="49" name="Google Shape;49;g3d643f54901_0_5" title="CEBH_24_50004A.jpg"/>
          <p:cNvPicPr preferRelativeResize="0"/>
          <p:nvPr/>
        </p:nvPicPr>
        <p:blipFill rotWithShape="1">
          <a:blip r:embed="rId8">
            <a:alphaModFix/>
          </a:blip>
          <a:srcRect b="18486" l="29670" r="24655" t="32022"/>
          <a:stretch/>
        </p:blipFill>
        <p:spPr>
          <a:xfrm>
            <a:off x="7131875" y="1594475"/>
            <a:ext cx="1588803" cy="1376923"/>
          </a:xfrm>
          <a:prstGeom prst="rect">
            <a:avLst/>
          </a:prstGeom>
          <a:noFill/>
          <a:ln>
            <a:noFill/>
          </a:ln>
        </p:spPr>
      </p:pic>
      <p:sp>
        <p:nvSpPr>
          <p:cNvPr id="50" name="Google Shape;50;g3d643f54901_0_5"/>
          <p:cNvSpPr txBox="1"/>
          <p:nvPr/>
        </p:nvSpPr>
        <p:spPr>
          <a:xfrm>
            <a:off x="9631805" y="2141485"/>
            <a:ext cx="8586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lang="ja-JP" sz="800">
                <a:solidFill>
                  <a:srgbClr val="7F7F7F"/>
                </a:solidFill>
                <a:latin typeface="M PLUS 1"/>
                <a:ea typeface="M PLUS 1"/>
                <a:cs typeface="M PLUS 1"/>
                <a:sym typeface="M PLUS 1"/>
              </a:rPr>
              <a:t>タイル納まりミニ</a:t>
            </a:r>
            <a:endParaRPr>
              <a:latin typeface="M PLUS 1"/>
              <a:ea typeface="M PLUS 1"/>
              <a:cs typeface="M PLUS 1"/>
              <a:sym typeface="M PLUS 1"/>
            </a:endParaRPr>
          </a:p>
        </p:txBody>
      </p:sp>
      <p:pic>
        <p:nvPicPr>
          <p:cNvPr id="51" name="Google Shape;51;g3d643f54901_0_5"/>
          <p:cNvPicPr preferRelativeResize="0"/>
          <p:nvPr/>
        </p:nvPicPr>
        <p:blipFill rotWithShape="1">
          <a:blip r:embed="rId9">
            <a:alphaModFix/>
          </a:blip>
          <a:srcRect b="11257" l="7011" r="9" t="2943"/>
          <a:stretch/>
        </p:blipFill>
        <p:spPr>
          <a:xfrm>
            <a:off x="8772381" y="1563647"/>
            <a:ext cx="827551" cy="551549"/>
          </a:xfrm>
          <a:prstGeom prst="rect">
            <a:avLst/>
          </a:prstGeom>
          <a:noFill/>
          <a:ln>
            <a:noFill/>
          </a:ln>
        </p:spPr>
      </p:pic>
      <p:pic>
        <p:nvPicPr>
          <p:cNvPr id="52" name="Google Shape;52;g3d643f54901_0_5" title="CEBH_25_50004A.jpg"/>
          <p:cNvPicPr preferRelativeResize="0"/>
          <p:nvPr/>
        </p:nvPicPr>
        <p:blipFill rotWithShape="1">
          <a:blip r:embed="rId10">
            <a:alphaModFix/>
          </a:blip>
          <a:srcRect b="21912" l="6297" r="0" t="0"/>
          <a:stretch/>
        </p:blipFill>
        <p:spPr>
          <a:xfrm>
            <a:off x="9647331" y="1563622"/>
            <a:ext cx="827551" cy="551576"/>
          </a:xfrm>
          <a:prstGeom prst="rect">
            <a:avLst/>
          </a:prstGeom>
          <a:noFill/>
          <a:ln>
            <a:noFill/>
          </a:ln>
        </p:spPr>
      </p:pic>
      <p:pic>
        <p:nvPicPr>
          <p:cNvPr id="53" name="Google Shape;53;g3d643f54901_0_5"/>
          <p:cNvPicPr preferRelativeResize="0"/>
          <p:nvPr/>
        </p:nvPicPr>
        <p:blipFill rotWithShape="1">
          <a:blip r:embed="rId11">
            <a:alphaModFix/>
          </a:blip>
          <a:srcRect b="0" l="0" r="34551" t="0"/>
          <a:stretch/>
        </p:blipFill>
        <p:spPr>
          <a:xfrm>
            <a:off x="9291167" y="3854356"/>
            <a:ext cx="1199233" cy="507148"/>
          </a:xfrm>
          <a:prstGeom prst="rect">
            <a:avLst/>
          </a:prstGeom>
          <a:noFill/>
          <a:ln>
            <a:noFill/>
          </a:ln>
        </p:spPr>
      </p:pic>
      <p:pic>
        <p:nvPicPr>
          <p:cNvPr id="54" name="Google Shape;54;g3d643f54901_0_5"/>
          <p:cNvPicPr preferRelativeResize="0"/>
          <p:nvPr/>
        </p:nvPicPr>
        <p:blipFill rotWithShape="1">
          <a:blip r:embed="rId11">
            <a:alphaModFix/>
          </a:blip>
          <a:srcRect b="0" l="67415" r="0" t="0"/>
          <a:stretch/>
        </p:blipFill>
        <p:spPr>
          <a:xfrm>
            <a:off x="9308692" y="4464653"/>
            <a:ext cx="597048" cy="507148"/>
          </a:xfrm>
          <a:prstGeom prst="rect">
            <a:avLst/>
          </a:prstGeom>
          <a:noFill/>
          <a:ln>
            <a:noFill/>
          </a:ln>
        </p:spPr>
      </p:pic>
      <p:sp>
        <p:nvSpPr>
          <p:cNvPr id="55" name="Google Shape;55;g3d643f54901_0_5"/>
          <p:cNvSpPr txBox="1"/>
          <p:nvPr/>
        </p:nvSpPr>
        <p:spPr>
          <a:xfrm>
            <a:off x="9317943" y="3680356"/>
            <a:ext cx="11562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b="1" i="0" lang="ja-JP" sz="800" u="none" cap="none" strike="noStrike">
                <a:solidFill>
                  <a:srgbClr val="7F7F7F"/>
                </a:solidFill>
                <a:latin typeface="M PLUS 1"/>
                <a:ea typeface="M PLUS 1"/>
                <a:cs typeface="M PLUS 1"/>
                <a:sym typeface="M PLUS 1"/>
              </a:rPr>
              <a:t>タイルバリエーション</a:t>
            </a:r>
            <a:endParaRPr>
              <a:latin typeface="M PLUS 1"/>
              <a:ea typeface="M PLUS 1"/>
              <a:cs typeface="M PLUS 1"/>
              <a:sym typeface="M PLUS 1"/>
            </a:endParaRPr>
          </a:p>
        </p:txBody>
      </p:sp>
      <p:sp>
        <p:nvSpPr>
          <p:cNvPr id="56" name="Google Shape;56;g3d643f54901_0_5"/>
          <p:cNvSpPr txBox="1"/>
          <p:nvPr/>
        </p:nvSpPr>
        <p:spPr>
          <a:xfrm>
            <a:off x="9317943" y="4349258"/>
            <a:ext cx="495000" cy="92400"/>
          </a:xfrm>
          <a:prstGeom prst="rect">
            <a:avLst/>
          </a:prstGeom>
          <a:noFill/>
          <a:ln>
            <a:noFill/>
          </a:ln>
        </p:spPr>
        <p:txBody>
          <a:bodyPr anchorCtr="0" anchor="t" bIns="0" lIns="0" spcFirstLastPara="1" rIns="0" wrap="square" tIns="0">
            <a:spAutoFit/>
          </a:bodyPr>
          <a:lstStyle/>
          <a:p>
            <a:pPr indent="0" lvl="0" marL="0" marR="0" rtl="0" algn="just">
              <a:lnSpc>
                <a:spcPct val="216666"/>
              </a:lnSpc>
              <a:spcBef>
                <a:spcPts val="0"/>
              </a:spcBef>
              <a:spcAft>
                <a:spcPts val="0"/>
              </a:spcAft>
              <a:buNone/>
            </a:pPr>
            <a:r>
              <a:rPr i="0" lang="ja-JP" sz="600" u="none" cap="none" strike="noStrike">
                <a:solidFill>
                  <a:srgbClr val="7F7F7F"/>
                </a:solidFill>
                <a:latin typeface="M PLUS 1"/>
                <a:ea typeface="M PLUS 1"/>
                <a:cs typeface="M PLUS 1"/>
                <a:sym typeface="M PLUS 1"/>
              </a:rPr>
              <a:t>ライトグレー</a:t>
            </a:r>
            <a:endParaRPr>
              <a:latin typeface="M PLUS 1"/>
              <a:ea typeface="M PLUS 1"/>
              <a:cs typeface="M PLUS 1"/>
              <a:sym typeface="M PLUS 1"/>
            </a:endParaRPr>
          </a:p>
        </p:txBody>
      </p:sp>
      <p:sp>
        <p:nvSpPr>
          <p:cNvPr id="57" name="Google Shape;57;g3d643f54901_0_5"/>
          <p:cNvSpPr txBox="1"/>
          <p:nvPr/>
        </p:nvSpPr>
        <p:spPr>
          <a:xfrm>
            <a:off x="9927753" y="4349258"/>
            <a:ext cx="495000" cy="92400"/>
          </a:xfrm>
          <a:prstGeom prst="rect">
            <a:avLst/>
          </a:prstGeom>
          <a:noFill/>
          <a:ln>
            <a:noFill/>
          </a:ln>
        </p:spPr>
        <p:txBody>
          <a:bodyPr anchorCtr="0" anchor="t" bIns="0" lIns="0" spcFirstLastPara="1" rIns="0" wrap="square" tIns="0">
            <a:spAutoFit/>
          </a:bodyPr>
          <a:lstStyle/>
          <a:p>
            <a:pPr indent="0" lvl="0" marL="0" marR="0" rtl="0" algn="just">
              <a:lnSpc>
                <a:spcPct val="216666"/>
              </a:lnSpc>
              <a:spcBef>
                <a:spcPts val="0"/>
              </a:spcBef>
              <a:spcAft>
                <a:spcPts val="0"/>
              </a:spcAft>
              <a:buNone/>
            </a:pPr>
            <a:r>
              <a:rPr i="0" lang="ja-JP" sz="600" u="none" cap="none" strike="noStrike">
                <a:solidFill>
                  <a:srgbClr val="7F7F7F"/>
                </a:solidFill>
                <a:latin typeface="M PLUS 1"/>
                <a:ea typeface="M PLUS 1"/>
                <a:cs typeface="M PLUS 1"/>
                <a:sym typeface="M PLUS 1"/>
              </a:rPr>
              <a:t>グレー</a:t>
            </a:r>
            <a:endParaRPr>
              <a:latin typeface="M PLUS 1"/>
              <a:ea typeface="M PLUS 1"/>
              <a:cs typeface="M PLUS 1"/>
              <a:sym typeface="M PLUS 1"/>
            </a:endParaRPr>
          </a:p>
        </p:txBody>
      </p:sp>
      <p:sp>
        <p:nvSpPr>
          <p:cNvPr id="58" name="Google Shape;58;g3d643f54901_0_5"/>
          <p:cNvSpPr txBox="1"/>
          <p:nvPr/>
        </p:nvSpPr>
        <p:spPr>
          <a:xfrm>
            <a:off x="9317943" y="4950037"/>
            <a:ext cx="495000" cy="92400"/>
          </a:xfrm>
          <a:prstGeom prst="rect">
            <a:avLst/>
          </a:prstGeom>
          <a:noFill/>
          <a:ln>
            <a:noFill/>
          </a:ln>
        </p:spPr>
        <p:txBody>
          <a:bodyPr anchorCtr="0" anchor="t" bIns="0" lIns="0" spcFirstLastPara="1" rIns="0" wrap="square" tIns="0">
            <a:spAutoFit/>
          </a:bodyPr>
          <a:lstStyle/>
          <a:p>
            <a:pPr indent="0" lvl="0" marL="0" marR="0" rtl="0" algn="just">
              <a:lnSpc>
                <a:spcPct val="216666"/>
              </a:lnSpc>
              <a:spcBef>
                <a:spcPts val="0"/>
              </a:spcBef>
              <a:spcAft>
                <a:spcPts val="0"/>
              </a:spcAft>
              <a:buNone/>
            </a:pPr>
            <a:r>
              <a:rPr i="0" lang="ja-JP" sz="600" u="none" cap="none" strike="noStrike">
                <a:solidFill>
                  <a:srgbClr val="7F7F7F"/>
                </a:solidFill>
                <a:latin typeface="M PLUS 1"/>
                <a:ea typeface="M PLUS 1"/>
                <a:cs typeface="M PLUS 1"/>
                <a:sym typeface="M PLUS 1"/>
              </a:rPr>
              <a:t>ダークグレー</a:t>
            </a:r>
            <a:endParaRPr>
              <a:latin typeface="M PLUS 1"/>
              <a:ea typeface="M PLUS 1"/>
              <a:cs typeface="M PLUS 1"/>
              <a:sym typeface="M PLUS 1"/>
            </a:endParaRPr>
          </a:p>
        </p:txBody>
      </p:sp>
      <p:sp>
        <p:nvSpPr>
          <p:cNvPr id="59" name="Google Shape;59;g3d643f54901_0_5"/>
          <p:cNvSpPr txBox="1"/>
          <p:nvPr/>
        </p:nvSpPr>
        <p:spPr>
          <a:xfrm>
            <a:off x="2667152" y="3260127"/>
            <a:ext cx="20112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b="1" i="0" lang="ja-JP" sz="800" u="none" cap="none" strike="noStrike">
                <a:solidFill>
                  <a:schemeClr val="lt1"/>
                </a:solidFill>
                <a:latin typeface="M PLUS 1"/>
                <a:ea typeface="M PLUS 1"/>
                <a:cs typeface="M PLUS 1"/>
                <a:sym typeface="M PLUS 1"/>
              </a:rPr>
              <a:t>浮遊ステップユニット ダークグレー色 2段</a:t>
            </a:r>
            <a:endParaRPr>
              <a:latin typeface="M PLUS 1"/>
              <a:ea typeface="M PLUS 1"/>
              <a:cs typeface="M PLUS 1"/>
              <a:sym typeface="M PLUS 1"/>
            </a:endParaRPr>
          </a:p>
        </p:txBody>
      </p:sp>
      <p:sp>
        <p:nvSpPr>
          <p:cNvPr id="60" name="Google Shape;60;g3d643f54901_0_5"/>
          <p:cNvSpPr txBox="1"/>
          <p:nvPr/>
        </p:nvSpPr>
        <p:spPr>
          <a:xfrm>
            <a:off x="213148" y="3260127"/>
            <a:ext cx="15045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b="1" i="0" lang="ja-JP" sz="800" u="none" cap="none" strike="noStrike">
                <a:solidFill>
                  <a:schemeClr val="lt1"/>
                </a:solidFill>
                <a:latin typeface="M PLUS 1"/>
                <a:ea typeface="M PLUS 1"/>
                <a:cs typeface="M PLUS 1"/>
                <a:sym typeface="M PLUS 1"/>
              </a:rPr>
              <a:t>浮遊ステップ材 タイル納まり</a:t>
            </a:r>
            <a:endParaRPr>
              <a:latin typeface="M PLUS 1"/>
              <a:ea typeface="M PLUS 1"/>
              <a:cs typeface="M PLUS 1"/>
              <a:sym typeface="M PLUS 1"/>
            </a:endParaRPr>
          </a:p>
        </p:txBody>
      </p:sp>
      <p:sp>
        <p:nvSpPr>
          <p:cNvPr id="61" name="Google Shape;61;g3d643f54901_0_5"/>
          <p:cNvSpPr txBox="1"/>
          <p:nvPr/>
        </p:nvSpPr>
        <p:spPr>
          <a:xfrm>
            <a:off x="6052607" y="1183989"/>
            <a:ext cx="3478500" cy="2463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1600">
                <a:solidFill>
                  <a:srgbClr val="818282"/>
                </a:solidFill>
                <a:latin typeface="M PLUS 1"/>
                <a:ea typeface="M PLUS 1"/>
                <a:cs typeface="M PLUS 1"/>
                <a:sym typeface="M PLUS 1"/>
              </a:rPr>
              <a:t>在来施工＋αで施工ができるステップ</a:t>
            </a:r>
            <a:endParaRPr i="0" sz="1600" u="none" cap="none" strike="noStrike">
              <a:solidFill>
                <a:srgbClr val="818282"/>
              </a:solidFill>
              <a:latin typeface="M PLUS 1"/>
              <a:ea typeface="M PLUS 1"/>
              <a:cs typeface="M PLUS 1"/>
              <a:sym typeface="M PLUS 1"/>
            </a:endParaRPr>
          </a:p>
        </p:txBody>
      </p:sp>
      <p:sp>
        <p:nvSpPr>
          <p:cNvPr id="62" name="Google Shape;62;g3d643f54901_0_5"/>
          <p:cNvSpPr txBox="1"/>
          <p:nvPr/>
        </p:nvSpPr>
        <p:spPr>
          <a:xfrm>
            <a:off x="5524868" y="1028424"/>
            <a:ext cx="558000" cy="4464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2900">
                <a:solidFill>
                  <a:srgbClr val="818282"/>
                </a:solidFill>
                <a:latin typeface="M PLUS 1"/>
                <a:ea typeface="M PLUS 1"/>
                <a:cs typeface="M PLUS 1"/>
                <a:sym typeface="M PLUS 1"/>
              </a:rPr>
              <a:t>01</a:t>
            </a:r>
            <a:endParaRPr i="0" sz="2900" u="none" cap="none" strike="noStrike">
              <a:solidFill>
                <a:srgbClr val="818282"/>
              </a:solidFill>
              <a:latin typeface="M PLUS 1"/>
              <a:ea typeface="M PLUS 1"/>
              <a:cs typeface="M PLUS 1"/>
              <a:sym typeface="M PLUS 1"/>
            </a:endParaRPr>
          </a:p>
        </p:txBody>
      </p:sp>
      <p:grpSp>
        <p:nvGrpSpPr>
          <p:cNvPr id="63" name="Google Shape;63;g3d643f54901_0_5"/>
          <p:cNvGrpSpPr/>
          <p:nvPr/>
        </p:nvGrpSpPr>
        <p:grpSpPr>
          <a:xfrm>
            <a:off x="5450577" y="5581217"/>
            <a:ext cx="5039823" cy="1434575"/>
            <a:chOff x="5450577" y="5455971"/>
            <a:chExt cx="5039823" cy="1434575"/>
          </a:xfrm>
        </p:grpSpPr>
        <p:sp>
          <p:nvSpPr>
            <p:cNvPr id="64" name="Google Shape;64;g3d643f54901_0_5"/>
            <p:cNvSpPr txBox="1"/>
            <p:nvPr/>
          </p:nvSpPr>
          <p:spPr>
            <a:xfrm>
              <a:off x="5450577" y="5456071"/>
              <a:ext cx="1702800" cy="1003500"/>
            </a:xfrm>
            <a:prstGeom prst="rect">
              <a:avLst/>
            </a:prstGeom>
            <a:noFill/>
            <a:ln>
              <a:noFill/>
            </a:ln>
          </p:spPr>
          <p:txBody>
            <a:bodyPr anchorCtr="0" anchor="t" bIns="45700" lIns="91425" spcFirstLastPara="1" rIns="91425" wrap="square" tIns="45700">
              <a:spAutoFit/>
            </a:bodyPr>
            <a:lstStyle/>
            <a:p>
              <a:pPr indent="0" lvl="0" marL="0" marR="0" rtl="0" algn="just">
                <a:lnSpc>
                  <a:spcPct val="160000"/>
                </a:lnSpc>
                <a:spcBef>
                  <a:spcPts val="0"/>
                </a:spcBef>
                <a:spcAft>
                  <a:spcPts val="0"/>
                </a:spcAft>
                <a:buNone/>
              </a:pPr>
              <a:r>
                <a:rPr i="0" lang="ja-JP" sz="800" u="none" cap="none" strike="noStrike">
                  <a:solidFill>
                    <a:srgbClr val="7F7F7F"/>
                  </a:solidFill>
                  <a:latin typeface="M PLUS 1"/>
                  <a:ea typeface="M PLUS 1"/>
                  <a:cs typeface="M PLUS 1"/>
                  <a:sym typeface="M PLUS 1"/>
                </a:rPr>
                <a:t>シームレスラインライトを取り付ける際に便利な溝が施されているため、今まで施工手間がかかっていたラインライトの取付が容易になります。</a:t>
              </a:r>
              <a:endParaRPr i="0" sz="800" u="none" cap="none" strike="noStrike">
                <a:solidFill>
                  <a:srgbClr val="7F7F7F"/>
                </a:solidFill>
                <a:latin typeface="M PLUS 1"/>
                <a:ea typeface="M PLUS 1"/>
                <a:cs typeface="M PLUS 1"/>
                <a:sym typeface="M PLUS 1"/>
              </a:endParaRPr>
            </a:p>
          </p:txBody>
        </p:sp>
        <p:pic>
          <p:nvPicPr>
            <p:cNvPr id="65" name="Google Shape;65;g3d643f54901_0_5"/>
            <p:cNvPicPr preferRelativeResize="0"/>
            <p:nvPr/>
          </p:nvPicPr>
          <p:blipFill rotWithShape="1">
            <a:blip r:embed="rId12">
              <a:alphaModFix/>
            </a:blip>
            <a:srcRect b="2328" l="0" r="0" t="7427"/>
            <a:stretch/>
          </p:blipFill>
          <p:spPr>
            <a:xfrm>
              <a:off x="8845200" y="5455971"/>
              <a:ext cx="1645200" cy="1434573"/>
            </a:xfrm>
            <a:prstGeom prst="rect">
              <a:avLst/>
            </a:prstGeom>
            <a:noFill/>
            <a:ln>
              <a:noFill/>
            </a:ln>
          </p:spPr>
        </p:pic>
        <p:pic>
          <p:nvPicPr>
            <p:cNvPr id="66" name="Google Shape;66;g3d643f54901_0_5"/>
            <p:cNvPicPr preferRelativeResize="0"/>
            <p:nvPr/>
          </p:nvPicPr>
          <p:blipFill rotWithShape="1">
            <a:blip r:embed="rId13">
              <a:alphaModFix/>
            </a:blip>
            <a:srcRect b="5571" l="0" r="0" t="3544"/>
            <a:stretch/>
          </p:blipFill>
          <p:spPr>
            <a:xfrm>
              <a:off x="7171200" y="5455973"/>
              <a:ext cx="1645200" cy="1434573"/>
            </a:xfrm>
            <a:prstGeom prst="rect">
              <a:avLst/>
            </a:prstGeom>
            <a:noFill/>
            <a:ln>
              <a:noFill/>
            </a:ln>
          </p:spPr>
        </p:pic>
      </p:grpSp>
      <p:grpSp>
        <p:nvGrpSpPr>
          <p:cNvPr id="67" name="Google Shape;67;g3d643f54901_0_5"/>
          <p:cNvGrpSpPr/>
          <p:nvPr/>
        </p:nvGrpSpPr>
        <p:grpSpPr>
          <a:xfrm>
            <a:off x="5541010" y="3184964"/>
            <a:ext cx="5051044" cy="411138"/>
            <a:chOff x="5541010" y="1067952"/>
            <a:chExt cx="5051044" cy="411138"/>
          </a:xfrm>
        </p:grpSpPr>
        <p:sp>
          <p:nvSpPr>
            <p:cNvPr id="68" name="Google Shape;68;g3d643f54901_0_5"/>
            <p:cNvSpPr/>
            <p:nvPr/>
          </p:nvSpPr>
          <p:spPr>
            <a:xfrm flipH="1" rot="10800000">
              <a:off x="5541010" y="1433490"/>
              <a:ext cx="5051044" cy="45600"/>
            </a:xfrm>
            <a:custGeom>
              <a:rect b="b" l="l" r="r" t="t"/>
              <a:pathLst>
                <a:path extrusionOk="0" h="120000" w="8280400">
                  <a:moveTo>
                    <a:pt x="0" y="0"/>
                  </a:moveTo>
                  <a:lnTo>
                    <a:pt x="82800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i="0" sz="1800" u="none" cap="none" strike="noStrike">
                <a:solidFill>
                  <a:schemeClr val="dk1"/>
                </a:solidFill>
                <a:latin typeface="M PLUS 1"/>
                <a:ea typeface="M PLUS 1"/>
                <a:cs typeface="M PLUS 1"/>
                <a:sym typeface="M PLUS 1"/>
              </a:endParaRPr>
            </a:p>
          </p:txBody>
        </p:sp>
        <p:sp>
          <p:nvSpPr>
            <p:cNvPr id="69" name="Google Shape;69;g3d643f54901_0_5"/>
            <p:cNvSpPr txBox="1"/>
            <p:nvPr/>
          </p:nvSpPr>
          <p:spPr>
            <a:xfrm>
              <a:off x="6004081" y="1067952"/>
              <a:ext cx="2252100" cy="1230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800">
                  <a:solidFill>
                    <a:srgbClr val="6C6C6C"/>
                  </a:solidFill>
                  <a:latin typeface="M PLUS 1"/>
                  <a:ea typeface="M PLUS 1"/>
                  <a:cs typeface="M PLUS 1"/>
                  <a:sym typeface="M PLUS 1"/>
                </a:rPr>
                <a:t>【ユニット：浮遊ステップユニット】</a:t>
              </a:r>
              <a:endParaRPr sz="800">
                <a:solidFill>
                  <a:srgbClr val="6C6C6C"/>
                </a:solidFill>
                <a:latin typeface="M PLUS 1"/>
                <a:ea typeface="M PLUS 1"/>
                <a:cs typeface="M PLUS 1"/>
                <a:sym typeface="M PLUS 1"/>
              </a:endParaRPr>
            </a:p>
          </p:txBody>
        </p:sp>
      </p:grpSp>
      <p:sp>
        <p:nvSpPr>
          <p:cNvPr id="70" name="Google Shape;70;g3d643f54901_0_5"/>
          <p:cNvSpPr txBox="1"/>
          <p:nvPr/>
        </p:nvSpPr>
        <p:spPr>
          <a:xfrm>
            <a:off x="6052599" y="3301000"/>
            <a:ext cx="4182000" cy="2463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1600">
                <a:solidFill>
                  <a:srgbClr val="818282"/>
                </a:solidFill>
                <a:latin typeface="M PLUS 1"/>
                <a:ea typeface="M PLUS 1"/>
                <a:cs typeface="M PLUS 1"/>
                <a:sym typeface="M PLUS 1"/>
              </a:rPr>
              <a:t>乾式工法で、施工が簡単＆スピーディー</a:t>
            </a:r>
            <a:endParaRPr sz="1600">
              <a:solidFill>
                <a:srgbClr val="818282"/>
              </a:solidFill>
              <a:latin typeface="M PLUS 1"/>
              <a:ea typeface="M PLUS 1"/>
              <a:cs typeface="M PLUS 1"/>
              <a:sym typeface="M PLUS 1"/>
            </a:endParaRPr>
          </a:p>
        </p:txBody>
      </p:sp>
      <p:sp>
        <p:nvSpPr>
          <p:cNvPr id="71" name="Google Shape;71;g3d643f54901_0_5"/>
          <p:cNvSpPr txBox="1"/>
          <p:nvPr/>
        </p:nvSpPr>
        <p:spPr>
          <a:xfrm>
            <a:off x="5524868" y="3145436"/>
            <a:ext cx="558000" cy="4464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2900">
                <a:solidFill>
                  <a:srgbClr val="818282"/>
                </a:solidFill>
                <a:latin typeface="M PLUS 1"/>
                <a:ea typeface="M PLUS 1"/>
                <a:cs typeface="M PLUS 1"/>
                <a:sym typeface="M PLUS 1"/>
              </a:rPr>
              <a:t>02</a:t>
            </a:r>
            <a:endParaRPr i="0" sz="2900" u="none" cap="none" strike="noStrike">
              <a:solidFill>
                <a:srgbClr val="818282"/>
              </a:solidFill>
              <a:latin typeface="M PLUS 1"/>
              <a:ea typeface="M PLUS 1"/>
              <a:cs typeface="M PLUS 1"/>
              <a:sym typeface="M PLUS 1"/>
            </a:endParaRPr>
          </a:p>
        </p:txBody>
      </p:sp>
      <p:grpSp>
        <p:nvGrpSpPr>
          <p:cNvPr id="72" name="Google Shape;72;g3d643f54901_0_5"/>
          <p:cNvGrpSpPr/>
          <p:nvPr/>
        </p:nvGrpSpPr>
        <p:grpSpPr>
          <a:xfrm>
            <a:off x="5541010" y="5105151"/>
            <a:ext cx="5051044" cy="411138"/>
            <a:chOff x="5541010" y="1067952"/>
            <a:chExt cx="5051044" cy="411138"/>
          </a:xfrm>
        </p:grpSpPr>
        <p:sp>
          <p:nvSpPr>
            <p:cNvPr id="73" name="Google Shape;73;g3d643f54901_0_5"/>
            <p:cNvSpPr/>
            <p:nvPr/>
          </p:nvSpPr>
          <p:spPr>
            <a:xfrm flipH="1" rot="10800000">
              <a:off x="5541010" y="1433490"/>
              <a:ext cx="5051044" cy="45600"/>
            </a:xfrm>
            <a:custGeom>
              <a:rect b="b" l="l" r="r" t="t"/>
              <a:pathLst>
                <a:path extrusionOk="0" h="120000" w="8280400">
                  <a:moveTo>
                    <a:pt x="0" y="0"/>
                  </a:moveTo>
                  <a:lnTo>
                    <a:pt x="8280006" y="0"/>
                  </a:lnTo>
                </a:path>
              </a:pathLst>
            </a:custGeom>
            <a:noFill/>
            <a:ln cap="flat" cmpd="sng" w="12700">
              <a:solidFill>
                <a:srgbClr val="818282"/>
              </a:solidFill>
              <a:prstDash val="dot"/>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i="0" sz="1800" u="none" cap="none" strike="noStrike">
                <a:solidFill>
                  <a:schemeClr val="dk1"/>
                </a:solidFill>
                <a:latin typeface="M PLUS 1"/>
                <a:ea typeface="M PLUS 1"/>
                <a:cs typeface="M PLUS 1"/>
                <a:sym typeface="M PLUS 1"/>
              </a:endParaRPr>
            </a:p>
          </p:txBody>
        </p:sp>
        <p:sp>
          <p:nvSpPr>
            <p:cNvPr id="74" name="Google Shape;74;g3d643f54901_0_5"/>
            <p:cNvSpPr txBox="1"/>
            <p:nvPr/>
          </p:nvSpPr>
          <p:spPr>
            <a:xfrm>
              <a:off x="6004081" y="1067952"/>
              <a:ext cx="2252100" cy="1230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800">
                  <a:solidFill>
                    <a:srgbClr val="6C6C6C"/>
                  </a:solidFill>
                  <a:latin typeface="M PLUS 1"/>
                  <a:ea typeface="M PLUS 1"/>
                  <a:cs typeface="M PLUS 1"/>
                  <a:sym typeface="M PLUS 1"/>
                </a:rPr>
                <a:t>【</a:t>
              </a:r>
              <a:r>
                <a:rPr lang="ja-JP" sz="800">
                  <a:solidFill>
                    <a:srgbClr val="6C6C6C"/>
                  </a:solidFill>
                  <a:latin typeface="M PLUS 1"/>
                  <a:ea typeface="M PLUS 1"/>
                  <a:cs typeface="M PLUS 1"/>
                  <a:sym typeface="M PLUS 1"/>
                </a:rPr>
                <a:t>共有</a:t>
              </a:r>
              <a:r>
                <a:rPr lang="ja-JP" sz="800">
                  <a:solidFill>
                    <a:srgbClr val="6C6C6C"/>
                  </a:solidFill>
                  <a:latin typeface="M PLUS 1"/>
                  <a:ea typeface="M PLUS 1"/>
                  <a:cs typeface="M PLUS 1"/>
                  <a:sym typeface="M PLUS 1"/>
                </a:rPr>
                <a:t>】</a:t>
              </a:r>
              <a:endParaRPr sz="800">
                <a:solidFill>
                  <a:srgbClr val="6C6C6C"/>
                </a:solidFill>
                <a:latin typeface="M PLUS 1"/>
                <a:ea typeface="M PLUS 1"/>
                <a:cs typeface="M PLUS 1"/>
                <a:sym typeface="M PLUS 1"/>
              </a:endParaRPr>
            </a:p>
          </p:txBody>
        </p:sp>
      </p:grpSp>
      <p:sp>
        <p:nvSpPr>
          <p:cNvPr id="75" name="Google Shape;75;g3d643f54901_0_5"/>
          <p:cNvSpPr txBox="1"/>
          <p:nvPr/>
        </p:nvSpPr>
        <p:spPr>
          <a:xfrm>
            <a:off x="6052599" y="5221187"/>
            <a:ext cx="4182000" cy="2463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1600">
                <a:solidFill>
                  <a:srgbClr val="818282"/>
                </a:solidFill>
                <a:latin typeface="M PLUS 1"/>
                <a:ea typeface="M PLUS 1"/>
                <a:cs typeface="M PLUS 1"/>
                <a:sym typeface="M PLUS 1"/>
              </a:rPr>
              <a:t>ラインライト施工が考慮された設計</a:t>
            </a:r>
            <a:endParaRPr sz="1600">
              <a:solidFill>
                <a:srgbClr val="818282"/>
              </a:solidFill>
              <a:latin typeface="M PLUS 1"/>
              <a:ea typeface="M PLUS 1"/>
              <a:cs typeface="M PLUS 1"/>
              <a:sym typeface="M PLUS 1"/>
            </a:endParaRPr>
          </a:p>
        </p:txBody>
      </p:sp>
      <p:sp>
        <p:nvSpPr>
          <p:cNvPr id="76" name="Google Shape;76;g3d643f54901_0_5"/>
          <p:cNvSpPr txBox="1"/>
          <p:nvPr/>
        </p:nvSpPr>
        <p:spPr>
          <a:xfrm>
            <a:off x="5524868" y="5065623"/>
            <a:ext cx="558000" cy="4464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lang="ja-JP" sz="2900">
                <a:solidFill>
                  <a:srgbClr val="818282"/>
                </a:solidFill>
                <a:latin typeface="M PLUS 1"/>
                <a:ea typeface="M PLUS 1"/>
                <a:cs typeface="M PLUS 1"/>
                <a:sym typeface="M PLUS 1"/>
              </a:rPr>
              <a:t>03</a:t>
            </a:r>
            <a:endParaRPr i="0" sz="2900" u="none" cap="none" strike="noStrike">
              <a:solidFill>
                <a:srgbClr val="818282"/>
              </a:solidFill>
              <a:latin typeface="M PLUS 1"/>
              <a:ea typeface="M PLUS 1"/>
              <a:cs typeface="M PLUS 1"/>
              <a:sym typeface="M PLUS 1"/>
            </a:endParaRPr>
          </a:p>
        </p:txBody>
      </p:sp>
      <p:pic>
        <p:nvPicPr>
          <p:cNvPr id="77" name="Google Shape;77;g3d643f54901_0_5" title="CEBH_25_50005A.jpg"/>
          <p:cNvPicPr preferRelativeResize="0"/>
          <p:nvPr/>
        </p:nvPicPr>
        <p:blipFill rotWithShape="1">
          <a:blip r:embed="rId14">
            <a:alphaModFix/>
          </a:blip>
          <a:srcRect b="19873" l="6297" r="0" t="2038"/>
          <a:stretch/>
        </p:blipFill>
        <p:spPr>
          <a:xfrm>
            <a:off x="8772380" y="2311509"/>
            <a:ext cx="827551" cy="551576"/>
          </a:xfrm>
          <a:prstGeom prst="rect">
            <a:avLst/>
          </a:prstGeom>
          <a:noFill/>
          <a:ln>
            <a:noFill/>
          </a:ln>
        </p:spPr>
      </p:pic>
      <p:sp>
        <p:nvSpPr>
          <p:cNvPr id="78" name="Google Shape;78;g3d643f54901_0_5"/>
          <p:cNvSpPr txBox="1"/>
          <p:nvPr/>
        </p:nvSpPr>
        <p:spPr>
          <a:xfrm>
            <a:off x="8772368" y="2141473"/>
            <a:ext cx="7335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i="0" lang="ja-JP" sz="800" u="none" cap="none" strike="noStrike">
                <a:solidFill>
                  <a:srgbClr val="7F7F7F"/>
                </a:solidFill>
                <a:latin typeface="M PLUS 1"/>
                <a:ea typeface="M PLUS 1"/>
                <a:cs typeface="M PLUS 1"/>
                <a:sym typeface="M PLUS 1"/>
              </a:rPr>
              <a:t>タイル納まり</a:t>
            </a:r>
            <a:endParaRPr>
              <a:latin typeface="M PLUS 1"/>
              <a:ea typeface="M PLUS 1"/>
              <a:cs typeface="M PLUS 1"/>
              <a:sym typeface="M PLUS 1"/>
            </a:endParaRPr>
          </a:p>
        </p:txBody>
      </p:sp>
      <p:sp>
        <p:nvSpPr>
          <p:cNvPr id="79" name="Google Shape;79;g3d643f54901_0_5"/>
          <p:cNvSpPr txBox="1"/>
          <p:nvPr/>
        </p:nvSpPr>
        <p:spPr>
          <a:xfrm>
            <a:off x="8768080" y="2892698"/>
            <a:ext cx="799500" cy="123000"/>
          </a:xfrm>
          <a:prstGeom prst="rect">
            <a:avLst/>
          </a:prstGeom>
          <a:noFill/>
          <a:ln>
            <a:noFill/>
          </a:ln>
        </p:spPr>
        <p:txBody>
          <a:bodyPr anchorCtr="0" anchor="t" bIns="0" lIns="0" spcFirstLastPara="1" rIns="0" wrap="square" tIns="0">
            <a:spAutoFit/>
          </a:bodyPr>
          <a:lstStyle/>
          <a:p>
            <a:pPr indent="0" lvl="0" marL="0" marR="0" rtl="0" algn="just">
              <a:lnSpc>
                <a:spcPct val="162500"/>
              </a:lnSpc>
              <a:spcBef>
                <a:spcPts val="0"/>
              </a:spcBef>
              <a:spcAft>
                <a:spcPts val="0"/>
              </a:spcAft>
              <a:buNone/>
            </a:pPr>
            <a:r>
              <a:rPr i="0" lang="ja-JP" sz="800" u="none" cap="none" strike="noStrike">
                <a:solidFill>
                  <a:srgbClr val="7F7F7F"/>
                </a:solidFill>
                <a:latin typeface="M PLUS 1"/>
                <a:ea typeface="M PLUS 1"/>
                <a:cs typeface="M PLUS 1"/>
                <a:sym typeface="M PLUS 1"/>
              </a:rPr>
              <a:t>アルミ納まり</a:t>
            </a:r>
            <a:endParaRPr>
              <a:latin typeface="M PLUS 1"/>
              <a:ea typeface="M PLUS 1"/>
              <a:cs typeface="M PLUS 1"/>
              <a:sym typeface="M PLUS 1"/>
            </a:endParaRPr>
          </a:p>
        </p:txBody>
      </p:sp>
      <p:sp>
        <p:nvSpPr>
          <p:cNvPr id="80" name="Google Shape;80;g3d643f54901_0_5"/>
          <p:cNvSpPr txBox="1"/>
          <p:nvPr/>
        </p:nvSpPr>
        <p:spPr>
          <a:xfrm>
            <a:off x="9631797" y="1566429"/>
            <a:ext cx="277800" cy="109500"/>
          </a:xfrm>
          <a:prstGeom prst="rect">
            <a:avLst/>
          </a:prstGeom>
          <a:solidFill>
            <a:srgbClr val="FF0000"/>
          </a:solidFill>
          <a:ln>
            <a:noFill/>
          </a:ln>
        </p:spPr>
        <p:txBody>
          <a:bodyPr anchorCtr="0" anchor="t" bIns="0" lIns="0" spcFirstLastPara="1" rIns="0" wrap="square" tIns="1775">
            <a:spAutoFit/>
          </a:bodyPr>
          <a:lstStyle/>
          <a:p>
            <a:pPr indent="0" lvl="0" marL="25585" marR="0" rtl="0" algn="l">
              <a:lnSpc>
                <a:spcPct val="100000"/>
              </a:lnSpc>
              <a:spcBef>
                <a:spcPts val="0"/>
              </a:spcBef>
              <a:spcAft>
                <a:spcPts val="0"/>
              </a:spcAft>
              <a:buClr>
                <a:srgbClr val="FFFFFF"/>
              </a:buClr>
              <a:buSzPts val="700"/>
              <a:buFont typeface="Verdana"/>
              <a:buNone/>
            </a:pPr>
            <a:r>
              <a:rPr b="1" i="0" lang="ja-JP" sz="700" u="none" cap="none" strike="noStrike">
                <a:solidFill>
                  <a:srgbClr val="FFFFFF"/>
                </a:solidFill>
                <a:latin typeface="Verdana"/>
                <a:ea typeface="Verdana"/>
                <a:cs typeface="Verdana"/>
                <a:sym typeface="Verdana"/>
              </a:rPr>
              <a:t>NEW</a:t>
            </a:r>
            <a:endParaRPr b="0" i="0" sz="700" u="none" cap="none" strike="noStrike">
              <a:solidFill>
                <a:srgbClr val="000000"/>
              </a:solidFill>
              <a:latin typeface="Verdana"/>
              <a:ea typeface="Verdana"/>
              <a:cs typeface="Verdana"/>
              <a:sym typeface="Verdana"/>
            </a:endParaRPr>
          </a:p>
        </p:txBody>
      </p:sp>
    </p:spTree>
  </p:cSld>
  <p:clrMapOvr>
    <a:masterClrMapping/>
  </p:clrMapOvr>
</p:sld>
</file>

<file path=ppt/theme/theme1.xml><?xml version="1.0" encoding="utf-8"?>
<a:theme xmlns:a="http://schemas.openxmlformats.org/drawingml/2006/main" xmlns:r="http://schemas.openxmlformats.org/officeDocument/2006/relationships"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2010-09-29T12:55:25Z</dcterms:created>
  <dc:creator>INAXトステムグループ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0x01010049931B76E19057499C0C281943FB6E6B</vt:lpwstr>
  </property>
</Properties>
</file>